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389" r:id="rId4"/>
    <p:sldId id="390" r:id="rId5"/>
    <p:sldId id="388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2" r:id="rId14"/>
    <p:sldId id="407" r:id="rId15"/>
    <p:sldId id="410" r:id="rId16"/>
    <p:sldId id="411" r:id="rId17"/>
    <p:sldId id="406" r:id="rId18"/>
    <p:sldId id="290" r:id="rId19"/>
    <p:sldId id="289" r:id="rId20"/>
    <p:sldId id="412" r:id="rId21"/>
    <p:sldId id="413" r:id="rId22"/>
    <p:sldId id="414" r:id="rId23"/>
    <p:sldId id="415" r:id="rId24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3472" autoAdjust="0"/>
  </p:normalViewPr>
  <p:slideViewPr>
    <p:cSldViewPr snapToGrid="0">
      <p:cViewPr varScale="1">
        <p:scale>
          <a:sx n="143" d="100"/>
          <a:sy n="143" d="100"/>
        </p:scale>
        <p:origin x="-714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04764270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16120" y="2646103"/>
            <a:ext cx="275994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十八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7" y="1086225"/>
            <a:ext cx="4367976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124991" y="3258871"/>
            <a:ext cx="1942201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焦耳定律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8912" y="2211394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6999" y="167900"/>
            <a:ext cx="7382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③实验结论：在电阻和 通电时间相同时，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越大，电流通过电阻产生的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越多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>
          <a:xfrm>
            <a:off x="207410" y="1275096"/>
            <a:ext cx="678064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实验</a:t>
            </a:r>
            <a:r>
              <a:rPr lang="en-US" altLang="zh-CN" dirty="0"/>
              <a:t>3</a:t>
            </a:r>
            <a:r>
              <a:rPr lang="zh-CN" altLang="en-US" dirty="0"/>
              <a:t>：探究产生热量</a:t>
            </a:r>
            <a:r>
              <a:rPr lang="en-US" altLang="zh-CN" dirty="0"/>
              <a:t>Q</a:t>
            </a:r>
            <a:r>
              <a:rPr lang="zh-CN" altLang="en-US" dirty="0"/>
              <a:t>与通电时间的关系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8" t="4224" r="8858" b="5288"/>
          <a:stretch/>
        </p:blipFill>
        <p:spPr bwMode="auto">
          <a:xfrm>
            <a:off x="3742444" y="2313756"/>
            <a:ext cx="1659110" cy="163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33564" y="1811358"/>
            <a:ext cx="6708775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①</a:t>
            </a:r>
            <a:r>
              <a:rPr lang="zh-CN" altLang="en-US" dirty="0" smtClean="0"/>
              <a:t>给</a:t>
            </a:r>
            <a:r>
              <a:rPr lang="zh-CN" altLang="en-US" dirty="0"/>
              <a:t>同一个电阻通电的时间越长，液柱上升较高。</a:t>
            </a:r>
          </a:p>
        </p:txBody>
      </p:sp>
      <p:sp>
        <p:nvSpPr>
          <p:cNvPr id="6" name="矩形 5"/>
          <p:cNvSpPr/>
          <p:nvPr/>
        </p:nvSpPr>
        <p:spPr>
          <a:xfrm>
            <a:off x="250497" y="3778134"/>
            <a:ext cx="7941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在电流、电阻相同的情况下，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通电的时间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越长，这个电阻产生的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越多。</a:t>
            </a:r>
          </a:p>
        </p:txBody>
      </p:sp>
    </p:spTree>
    <p:extLst>
      <p:ext uri="{BB962C8B-B14F-4D97-AF65-F5344CB8AC3E}">
        <p14:creationId xmlns:p14="http://schemas.microsoft.com/office/powerpoint/2010/main" val="3581969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5452" y="617560"/>
            <a:ext cx="60483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焦耳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James Prescott Joule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1818—1889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），英国物理学家。用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近 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40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年的时间做了 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400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多次实验，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研究热和功的关系。通过大量的实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验，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1840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年最先精确地确定了电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流产生的热量与电流、电阻和通电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时间的关系。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717646" y="963361"/>
            <a:ext cx="2719387" cy="3416254"/>
            <a:chOff x="5717646" y="963361"/>
            <a:chExt cx="2719387" cy="3416254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6557965" y="3917950"/>
              <a:ext cx="12477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焦 耳</a:t>
              </a:r>
            </a:p>
          </p:txBody>
        </p:sp>
        <p:pic>
          <p:nvPicPr>
            <p:cNvPr id="4" name="Picture 9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7646" y="963361"/>
              <a:ext cx="2719387" cy="283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56051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4339" y="278986"/>
            <a:ext cx="20240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焦 耳 定 律</a:t>
            </a:r>
          </a:p>
        </p:txBody>
      </p:sp>
      <p:sp>
        <p:nvSpPr>
          <p:cNvPr id="3" name="矩形 2"/>
          <p:cNvSpPr/>
          <p:nvPr/>
        </p:nvSpPr>
        <p:spPr>
          <a:xfrm>
            <a:off x="313253" y="802205"/>
            <a:ext cx="8280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电流通过导体产生的热量跟电流的二次方成正比，跟导体的电阻成正比，跟通电时间成正比。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47591" y="1993442"/>
            <a:ext cx="3284874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公式：</a:t>
            </a:r>
            <a:r>
              <a:rPr lang="en-US" altLang="zh-CN" b="1" i="1" dirty="0">
                <a:solidFill>
                  <a:schemeClr val="tx1"/>
                </a:solidFill>
                <a:latin typeface="Times New Roman" pitchFamily="18" charset="0"/>
              </a:rPr>
              <a:t>Q =</a:t>
            </a:r>
            <a:r>
              <a:rPr lang="en-US" altLang="zh-CN" b="1" i="1" dirty="0" smtClean="0">
                <a:solidFill>
                  <a:schemeClr val="tx1"/>
                </a:solidFill>
                <a:latin typeface="Times New Roman" pitchFamily="18" charset="0"/>
              </a:rPr>
              <a:t>I²Rt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8" name="Text Box 65"/>
          <p:cNvSpPr txBox="1">
            <a:spLocks noChangeArrowheads="1"/>
          </p:cNvSpPr>
          <p:nvPr/>
        </p:nvSpPr>
        <p:spPr bwMode="auto">
          <a:xfrm>
            <a:off x="313253" y="2505246"/>
            <a:ext cx="7056438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单位</a:t>
            </a:r>
            <a:r>
              <a:rPr lang="zh-CN" altLang="en-US" dirty="0"/>
              <a:t>：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I—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安，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R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欧，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t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秒，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Q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焦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9" name="矩形 8"/>
          <p:cNvSpPr/>
          <p:nvPr/>
        </p:nvSpPr>
        <p:spPr>
          <a:xfrm>
            <a:off x="347591" y="3070922"/>
            <a:ext cx="1989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理论推导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210" y="3565603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如果消耗的电能全部转化为内能，</a:t>
            </a:r>
          </a:p>
        </p:txBody>
      </p:sp>
      <p:sp>
        <p:nvSpPr>
          <p:cNvPr id="11" name="矩形 10"/>
          <p:cNvSpPr/>
          <p:nvPr/>
        </p:nvSpPr>
        <p:spPr>
          <a:xfrm>
            <a:off x="5439734" y="3513119"/>
            <a:ext cx="18710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有：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 W</a:t>
            </a:r>
            <a:endParaRPr lang="zh-CN" altLang="en-US" sz="2400" i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8210" y="4186168"/>
            <a:ext cx="3241191" cy="461665"/>
            <a:chOff x="528210" y="4186168"/>
            <a:chExt cx="3241191" cy="461665"/>
          </a:xfrm>
        </p:grpSpPr>
        <p:sp>
          <p:nvSpPr>
            <p:cNvPr id="10" name="矩形 9"/>
            <p:cNvSpPr/>
            <p:nvPr/>
          </p:nvSpPr>
          <p:spPr>
            <a:xfrm>
              <a:off x="528210" y="4186168"/>
              <a:ext cx="24705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又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因：</a:t>
              </a:r>
              <a:r>
                <a:rPr lang="en-US" altLang="zh-CN" sz="2400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W</a:t>
              </a:r>
              <a:r>
                <a:rPr lang="zh-CN" altLang="zh-CN" sz="2400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＝</a:t>
              </a:r>
              <a:r>
                <a:rPr lang="en-US" altLang="zh-CN" sz="2400" i="1" dirty="0" err="1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UIt</a:t>
              </a:r>
              <a:r>
                <a:rPr lang="zh-CN" altLang="zh-CN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，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746364" y="4186168"/>
              <a:ext cx="10230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zh-CN" altLang="zh-CN" sz="2400" i="1" dirty="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400" i="1" dirty="0">
                  <a:latin typeface="Times New Roman" pitchFamily="18" charset="0"/>
                  <a:cs typeface="Times New Roman" pitchFamily="18" charset="0"/>
                </a:rPr>
                <a:t>IR</a:t>
              </a:r>
              <a:endParaRPr lang="zh-CN" altLang="en-US" sz="24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12922" y="4066967"/>
            <a:ext cx="4094391" cy="58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所以：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Q=W=</a:t>
            </a:r>
            <a:r>
              <a:rPr lang="en-US" altLang="zh-CN" sz="2400" i="1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UIt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=IR · It =I</a:t>
            </a:r>
            <a:r>
              <a:rPr lang="en-US" altLang="zh-CN" sz="2400" i="1" baseline="30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</a:p>
        </p:txBody>
      </p:sp>
    </p:spTree>
    <p:extLst>
      <p:ext uri="{BB962C8B-B14F-4D97-AF65-F5344CB8AC3E}">
        <p14:creationId xmlns:p14="http://schemas.microsoft.com/office/powerpoint/2010/main" val="33967528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utoUpdateAnimBg="0"/>
      <p:bldP spid="8" grpId="0" autoUpdateAnimBg="0"/>
      <p:bldP spid="9" grpId="0"/>
      <p:bldP spid="6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857" y="228600"/>
            <a:ext cx="1989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电功与电热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2279" y="792676"/>
            <a:ext cx="71934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）电流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流过纯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电阻用电器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（如白炽灯、电炉、电烙铁、电熨斗等）时，电能全部转化为内能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，则：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914" y="2520791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电流流过纯电阻用电器（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电风扇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、电动自行车空调等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消耗的电能一部分转化成内能</a:t>
            </a:r>
            <a:r>
              <a:rPr lang="zh-CN" altLang="en-US" sz="2400" i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。消耗的电能：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=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UIt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，产生的热量：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637226"/>
              </p:ext>
            </p:extLst>
          </p:nvPr>
        </p:nvGraphicFramePr>
        <p:xfrm>
          <a:off x="1928941" y="1814394"/>
          <a:ext cx="3620164" cy="77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3" imgW="1942920" imgH="419040" progId="Equation.DSMT4">
                  <p:embed/>
                </p:oleObj>
              </mc:Choice>
              <mc:Fallback>
                <p:oleObj name="Equation" r:id="rId3" imgW="1942920" imgH="419040" progId="Equation.DSMT4">
                  <p:embed/>
                  <p:pic>
                    <p:nvPicPr>
                      <p:cNvPr id="0" name="对象 235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941" y="1814394"/>
                        <a:ext cx="3620164" cy="7741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493000" y="884481"/>
            <a:ext cx="1244600" cy="1636310"/>
            <a:chOff x="7493000" y="818360"/>
            <a:chExt cx="1244600" cy="1636310"/>
          </a:xfrm>
        </p:grpSpPr>
        <p:pic>
          <p:nvPicPr>
            <p:cNvPr id="16389" name="Picture 5"/>
            <p:cNvPicPr preferRelativeResize="0"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2" r="7476"/>
            <a:stretch/>
          </p:blipFill>
          <p:spPr bwMode="auto">
            <a:xfrm>
              <a:off x="7493000" y="818360"/>
              <a:ext cx="1125274" cy="1229447"/>
            </a:xfrm>
            <a:prstGeom prst="rect">
              <a:avLst/>
            </a:prstGeom>
            <a:noFill/>
            <a:ln>
              <a:noFill/>
            </a:ln>
            <a:effectLst>
              <a:outerShdw blurRad="482600" dist="35921" dir="2700000" algn="ctr" rotWithShape="0">
                <a:schemeClr val="bg2">
                  <a:alpha val="68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537214" y="1993005"/>
              <a:ext cx="12003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纯电阻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93000" y="2737366"/>
            <a:ext cx="1422400" cy="1768583"/>
            <a:chOff x="7493000" y="2737366"/>
            <a:chExt cx="1422400" cy="1768583"/>
          </a:xfrm>
        </p:grpSpPr>
        <p:pic>
          <p:nvPicPr>
            <p:cNvPr id="16388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00"/>
            <a:stretch/>
          </p:blipFill>
          <p:spPr bwMode="auto">
            <a:xfrm>
              <a:off x="7651732" y="2737366"/>
              <a:ext cx="1085868" cy="1306918"/>
            </a:xfrm>
            <a:prstGeom prst="rect">
              <a:avLst/>
            </a:prstGeom>
            <a:noFill/>
            <a:ln>
              <a:noFill/>
            </a:ln>
            <a:effectLst>
              <a:outerShdw blurRad="482600" dist="35921" dir="2700000" algn="ctr" rotWithShape="0">
                <a:schemeClr val="bg2">
                  <a:alpha val="68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7493000" y="4044284"/>
              <a:ext cx="1422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非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纯电阻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1209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341750" y="860232"/>
            <a:ext cx="5387227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丝和导线通过电流相同，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为什么电炉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丝热得发红，而导线却几乎不发热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4118" y="240703"/>
            <a:ext cx="1976230" cy="726611"/>
            <a:chOff x="679278" y="2523067"/>
            <a:chExt cx="1976230" cy="726611"/>
          </a:xfrm>
        </p:grpSpPr>
        <p:pic>
          <p:nvPicPr>
            <p:cNvPr id="4" name="图片 20973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278" y="2523067"/>
              <a:ext cx="1976230" cy="726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1049541"/>
            <p:cNvSpPr>
              <a:spLocks noChangeArrowheads="1"/>
            </p:cNvSpPr>
            <p:nvPr/>
          </p:nvSpPr>
          <p:spPr bwMode="auto">
            <a:xfrm>
              <a:off x="840313" y="2646182"/>
              <a:ext cx="1513420" cy="49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/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观察思考</a:t>
              </a:r>
              <a:endParaRPr lang="zh-CN" altLang="zh-CN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1" r="20102" b="1042"/>
          <a:stretch/>
        </p:blipFill>
        <p:spPr bwMode="auto">
          <a:xfrm>
            <a:off x="6012293" y="735973"/>
            <a:ext cx="2610413" cy="1383572"/>
          </a:xfrm>
          <a:prstGeom prst="rect">
            <a:avLst/>
          </a:prstGeom>
          <a:noFill/>
          <a:ln>
            <a:noFill/>
          </a:ln>
          <a:effectLst>
            <a:outerShdw blurRad="558800" dist="35921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260" y="2515826"/>
            <a:ext cx="2768407" cy="1791254"/>
          </a:xfrm>
          <a:prstGeom prst="rect">
            <a:avLst/>
          </a:prstGeom>
          <a:noFill/>
          <a:ln>
            <a:noFill/>
          </a:ln>
          <a:effectLst>
            <a:outerShdw blurRad="558800" dist="35921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78594" y="2058933"/>
            <a:ext cx="54478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因导线电阻很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0.01~0.001Ω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），而电炉电阻很大（几十、几百欧姆），而且导线与电炉丝是串联关系，电流和通电时间相等，根据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Q=I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Rt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，导线生热很微小，故感觉不热。</a:t>
            </a:r>
          </a:p>
        </p:txBody>
      </p:sp>
    </p:spTree>
    <p:extLst>
      <p:ext uri="{BB962C8B-B14F-4D97-AF65-F5344CB8AC3E}">
        <p14:creationId xmlns:p14="http://schemas.microsoft.com/office/powerpoint/2010/main" val="24226180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47873" y="2962115"/>
            <a:ext cx="5448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sz="2400" b="1" i="1" baseline="30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=(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0.6 A)</a:t>
            </a:r>
            <a:r>
              <a:rPr lang="en-US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×60 W×300 s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= </a:t>
            </a: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6480 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 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96774" y="704390"/>
            <a:ext cx="802957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一根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 Ω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的电阻丝接在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36 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的电源两端，在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 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内共产生多少热量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1258888" y="5589588"/>
            <a:ext cx="6470650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</a:t>
            </a:r>
            <a:r>
              <a:rPr 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 </a:t>
            </a:r>
            <a:r>
              <a:rPr 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 min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内共产生 </a:t>
            </a:r>
            <a:r>
              <a:rPr 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6 480 J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热量。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43483" y="2178331"/>
            <a:ext cx="6152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9395" y="362462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例题</a:t>
            </a: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757339" y="1962431"/>
            <a:ext cx="4643437" cy="862013"/>
            <a:chOff x="0" y="0"/>
            <a:chExt cx="2925" cy="543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0" y="136"/>
              <a:ext cx="292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I </a:t>
              </a:r>
              <a:r>
                <a:rPr 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　   </a:t>
              </a:r>
              <a:r>
                <a:rPr 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　　　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=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0.6 A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85" y="0"/>
              <a:ext cx="26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U</a:t>
              </a:r>
            </a:p>
            <a:p>
              <a:r>
                <a:rPr lang="en-US" sz="2400" i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R</a:t>
              </a: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85" y="261"/>
              <a:ext cx="273" cy="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792" y="20"/>
              <a:ext cx="57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36 V</a:t>
              </a:r>
            </a:p>
            <a:p>
              <a:pPr algn="ctr"/>
              <a:r>
                <a:rPr 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60 Ω</a:t>
              </a: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808" y="261"/>
              <a:ext cx="572" cy="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841031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33698" y="785088"/>
            <a:ext cx="859744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额定电压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相同的灯泡，额定功率越大，电阻越小，正常工作时单位时间内产生的热量越多。可是按照焦耳定律，电阻越大，单位时间内产生的热量越多。二者似乎有矛盾，这是怎么回事</a:t>
            </a:r>
            <a:r>
              <a:rPr 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?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15815" y="215175"/>
            <a:ext cx="1802816" cy="685800"/>
            <a:chOff x="789" y="0"/>
            <a:chExt cx="1442" cy="432"/>
          </a:xfrm>
        </p:grpSpPr>
        <p:pic>
          <p:nvPicPr>
            <p:cNvPr id="6" name="圆角矩形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" y="0"/>
              <a:ext cx="144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835" y="73"/>
              <a:ext cx="1349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想想议议</a:t>
              </a:r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36660" y="2539414"/>
            <a:ext cx="83518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答：前者说电阻越小，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正常工作时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单位时间内产生的热量越多，前提条件是电压相同；而后者说，电阻越大，单位时间内产生的热量越多，前提条件是电流相同，两者并不矛盾。所以我们在应用公式时应该特别注意条件。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74560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57576" y="280195"/>
            <a:ext cx="401532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三、电热的利用和防止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57576" y="1433097"/>
            <a:ext cx="58441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）电热器</a:t>
            </a:r>
            <a:r>
              <a:rPr 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电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转换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的装置。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19259" y="879801"/>
            <a:ext cx="2819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．电热的利用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57576" y="2048084"/>
            <a:ext cx="7704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）电热器的原理</a:t>
            </a:r>
            <a:r>
              <a:rPr lang="en-US" dirty="0"/>
              <a:t>:</a:t>
            </a:r>
            <a:r>
              <a:rPr lang="en-US" altLang="zh-CN" dirty="0"/>
              <a:t>  </a:t>
            </a:r>
            <a:r>
              <a:rPr lang="zh-CN" altLang="en-US" dirty="0"/>
              <a:t>利用电流的热效应</a:t>
            </a:r>
            <a:endParaRPr 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709958" y="2718891"/>
            <a:ext cx="1800000" cy="1905630"/>
            <a:chOff x="2727049" y="2768733"/>
            <a:chExt cx="1800000" cy="1905630"/>
          </a:xfrm>
        </p:grpSpPr>
        <p:pic>
          <p:nvPicPr>
            <p:cNvPr id="17411" name="Picture 3" descr="电饭锅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88"/>
            <a:stretch>
              <a:fillRect/>
            </a:stretch>
          </p:blipFill>
          <p:spPr bwMode="auto">
            <a:xfrm>
              <a:off x="2727049" y="2768733"/>
              <a:ext cx="1800000" cy="1440000"/>
            </a:xfrm>
            <a:prstGeom prst="rect">
              <a:avLst/>
            </a:prstGeom>
            <a:noFill/>
            <a:effectLst>
              <a:outerShdw blurRad="6223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993705" y="4212698"/>
              <a:ext cx="1290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 电饭锅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42243" y="2626678"/>
            <a:ext cx="1559272" cy="1916073"/>
            <a:chOff x="6676034" y="2626678"/>
            <a:chExt cx="1559272" cy="1916073"/>
          </a:xfrm>
        </p:grpSpPr>
        <p:pic>
          <p:nvPicPr>
            <p:cNvPr id="17413" name="Picture 5" descr="电热壶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3" t="2838" r="8885" b="5008"/>
            <a:stretch>
              <a:fillRect/>
            </a:stretch>
          </p:blipFill>
          <p:spPr bwMode="auto">
            <a:xfrm>
              <a:off x="6676034" y="2626678"/>
              <a:ext cx="1559272" cy="1440000"/>
            </a:xfrm>
            <a:prstGeom prst="rect">
              <a:avLst/>
            </a:prstGeom>
            <a:noFill/>
            <a:effectLst>
              <a:outerShdw blurRad="6223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747784" y="408108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电热水壶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03961" y="2658461"/>
            <a:ext cx="1818930" cy="1945515"/>
            <a:chOff x="4523039" y="2658461"/>
            <a:chExt cx="1818930" cy="1945515"/>
          </a:xfrm>
        </p:grpSpPr>
        <p:pic>
          <p:nvPicPr>
            <p:cNvPr id="17412" name="Picture 4" descr="电热器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4" r="3560"/>
            <a:stretch>
              <a:fillRect/>
            </a:stretch>
          </p:blipFill>
          <p:spPr bwMode="auto">
            <a:xfrm>
              <a:off x="4523039" y="2658461"/>
              <a:ext cx="1800000" cy="1440000"/>
            </a:xfrm>
            <a:prstGeom prst="rect">
              <a:avLst/>
            </a:prstGeom>
            <a:noFill/>
            <a:effectLst>
              <a:outerShdw blurRad="6223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527049" y="4142311"/>
              <a:ext cx="18149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电热取暖器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619" y="2787229"/>
            <a:ext cx="1916242" cy="1903423"/>
            <a:chOff x="725686" y="2931386"/>
            <a:chExt cx="1916242" cy="1903423"/>
          </a:xfrm>
        </p:grpSpPr>
        <p:pic>
          <p:nvPicPr>
            <p:cNvPr id="17410" name="Picture 2" descr="E:\九年级物理教参资料\9184\jpg\10104005.jpg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686" y="2931386"/>
              <a:ext cx="1800000" cy="1440000"/>
            </a:xfrm>
            <a:prstGeom prst="rect">
              <a:avLst/>
            </a:prstGeom>
            <a:noFill/>
            <a:effectLst>
              <a:outerShdw blurRad="6223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735637" y="4373144"/>
              <a:ext cx="19062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 电热孵化器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4959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306132" y="830542"/>
            <a:ext cx="6800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电热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危害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轻则用电器烧坏；重则引发火灾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06144" y="275072"/>
            <a:ext cx="1978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电热的防止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309699" y="1423653"/>
            <a:ext cx="24176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(2)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防止措施有：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0251" y="1285154"/>
            <a:ext cx="5668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设法减少产生的热量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可以设法散热。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059279" y="2677456"/>
            <a:ext cx="1897168" cy="2307239"/>
            <a:chOff x="5939638" y="2440555"/>
            <a:chExt cx="1897168" cy="2307239"/>
          </a:xfrm>
        </p:grpSpPr>
        <p:pic>
          <p:nvPicPr>
            <p:cNvPr id="17" name="Picture 5" descr="20078513247837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9638" y="244055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5948496" y="3916807"/>
              <a:ext cx="1888310" cy="83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投影仪的散热窗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170" y="2713708"/>
            <a:ext cx="2310552" cy="2270987"/>
            <a:chOff x="306132" y="2667785"/>
            <a:chExt cx="2310552" cy="2270987"/>
          </a:xfrm>
        </p:grpSpPr>
        <p:pic>
          <p:nvPicPr>
            <p:cNvPr id="15" name="Picture 6" descr="cpu散热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2" t="3847" r="10285" b="6738"/>
            <a:stretch/>
          </p:blipFill>
          <p:spPr bwMode="auto">
            <a:xfrm>
              <a:off x="413338" y="266778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306132" y="4107785"/>
              <a:ext cx="2310552" cy="83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电脑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CPU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散热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片和风扇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　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32387" y="2713708"/>
            <a:ext cx="1956987" cy="2294787"/>
            <a:chOff x="3070166" y="2775145"/>
            <a:chExt cx="1956987" cy="2294787"/>
          </a:xfrm>
        </p:grpSpPr>
        <p:pic>
          <p:nvPicPr>
            <p:cNvPr id="18434" name="Picture 2" descr="散热片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0166" y="277514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081859" y="4238945"/>
              <a:ext cx="1945294" cy="830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5" rIns="91431" bIns="45715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主板</a:t>
              </a:r>
              <a:r>
                <a:rPr lang="zh-CN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上的散热片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9134" y="201060"/>
            <a:ext cx="724521" cy="55399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26447" y="17028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221" y="17028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9486" y="62934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4573" y="4459820"/>
            <a:ext cx="6503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本堂难点：焦耳定律的实验探究过程。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4573" y="4003626"/>
            <a:ext cx="5204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本堂重点：焦耳定律的理解及应用。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03" y="724278"/>
            <a:ext cx="7974709" cy="313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81079" y="23113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231131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1090" y="1633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76586" y="68661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32" y="4690652"/>
            <a:ext cx="736376" cy="359227"/>
          </a:xfrm>
          <a:prstGeom prst="rect">
            <a:avLst/>
          </a:prstGeom>
        </p:spPr>
      </p:pic>
      <p:pic>
        <p:nvPicPr>
          <p:cNvPr id="1026" name="Picture 2" descr="手机玩游戏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17990" r="6667" b="12134"/>
          <a:stretch>
            <a:fillRect/>
          </a:stretch>
        </p:blipFill>
        <p:spPr bwMode="auto">
          <a:xfrm>
            <a:off x="496519" y="2804176"/>
            <a:ext cx="1800000" cy="720000"/>
          </a:xfrm>
          <a:prstGeom prst="rect">
            <a:avLst/>
          </a:prstGeom>
          <a:noFill/>
          <a:ln>
            <a:noFill/>
          </a:ln>
          <a:effectLst>
            <a:outerShdw blurRad="571500" dist="50800" dir="5400000" algn="ctr" rotWithShape="0">
              <a:srgbClr val="000000">
                <a:alpha val="5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手机学习"/>
          <p:cNvPicPr preferRelativeResize="0">
            <a:picLocks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26" t="31107" r="25557" b="17480"/>
          <a:stretch>
            <a:fillRect/>
          </a:stretch>
        </p:blipFill>
        <p:spPr bwMode="auto">
          <a:xfrm>
            <a:off x="453705" y="3721426"/>
            <a:ext cx="1800000" cy="720000"/>
          </a:xfrm>
          <a:prstGeom prst="rect">
            <a:avLst/>
          </a:prstGeom>
          <a:noFill/>
          <a:ln>
            <a:noFill/>
          </a:ln>
          <a:effectLst>
            <a:outerShdw blurRad="571500" dist="50800" dir="5400000" algn="ctr" rotWithShape="0">
              <a:srgbClr val="000000">
                <a:alpha val="5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2533" y="1124129"/>
            <a:ext cx="8271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的智能手机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，已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成为人们生活中必备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的工具。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同学们用手机最多的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做什么？</a:t>
            </a:r>
          </a:p>
        </p:txBody>
      </p:sp>
      <p:sp>
        <p:nvSpPr>
          <p:cNvPr id="12" name="矩形 1049491"/>
          <p:cNvSpPr>
            <a:spLocks noChangeArrowheads="1" noChangeShapeType="1" noTextEdit="1"/>
          </p:cNvSpPr>
          <p:nvPr/>
        </p:nvSpPr>
        <p:spPr bwMode="auto">
          <a:xfrm>
            <a:off x="3008094" y="686616"/>
            <a:ext cx="2774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生活中的物理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09" y="3299666"/>
            <a:ext cx="2116137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形标注 6"/>
          <p:cNvSpPr/>
          <p:nvPr/>
        </p:nvSpPr>
        <p:spPr>
          <a:xfrm>
            <a:off x="6371046" y="2001292"/>
            <a:ext cx="994954" cy="1298374"/>
          </a:xfrm>
          <a:prstGeom prst="wedgeEllipseCallout">
            <a:avLst>
              <a:gd name="adj1" fmla="val -65883"/>
              <a:gd name="adj2" fmla="val 69645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>
                <a:solidFill>
                  <a:srgbClr val="0070C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用手机玩游戏</a:t>
            </a:r>
          </a:p>
        </p:txBody>
      </p:sp>
      <p:sp>
        <p:nvSpPr>
          <p:cNvPr id="16" name="椭圆形标注 15"/>
          <p:cNvSpPr/>
          <p:nvPr/>
        </p:nvSpPr>
        <p:spPr>
          <a:xfrm>
            <a:off x="2877535" y="2389066"/>
            <a:ext cx="1118271" cy="1298374"/>
          </a:xfrm>
          <a:prstGeom prst="wedgeEllipseCallout">
            <a:avLst>
              <a:gd name="adj1" fmla="val 97787"/>
              <a:gd name="adj2" fmla="val 4756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用手机看视频学习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7140849" y="2735122"/>
            <a:ext cx="1503454" cy="1687887"/>
          </a:xfrm>
          <a:prstGeom prst="wedgeEllipseCallout">
            <a:avLst>
              <a:gd name="adj1" fmla="val -141463"/>
              <a:gd name="adj2" fmla="val 35666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>
                <a:solidFill>
                  <a:srgbClr val="0070C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工作时间长了，手机什么感觉？</a:t>
            </a:r>
          </a:p>
        </p:txBody>
      </p:sp>
      <p:sp>
        <p:nvSpPr>
          <p:cNvPr id="18" name="椭圆形标注 17"/>
          <p:cNvSpPr/>
          <p:nvPr/>
        </p:nvSpPr>
        <p:spPr>
          <a:xfrm>
            <a:off x="4355050" y="1865802"/>
            <a:ext cx="1427988" cy="1298374"/>
          </a:xfrm>
          <a:prstGeom prst="wedgeEllipseCallout">
            <a:avLst>
              <a:gd name="adj1" fmla="val 4587"/>
              <a:gd name="adj2" fmla="val 6703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>
                <a:solidFill>
                  <a:srgbClr val="0070C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手机发热、甚至烫手</a:t>
            </a: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1748" y="657132"/>
            <a:ext cx="5765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电流的热效应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625" y="981304"/>
            <a:ext cx="24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0198" y="1516540"/>
            <a:ext cx="76143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苏州市）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关于电动自行车，下列说法不正确的是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废旧电瓶会污染环境，不可随意处置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电流具有热效应，长时向充电有火灾隐患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车上装有电动机，其工作原理是电磁感应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要使车加速前进，可增大通过电动机的电流</a:t>
            </a:r>
          </a:p>
        </p:txBody>
      </p:sp>
      <p:sp>
        <p:nvSpPr>
          <p:cNvPr id="20" name="矩形 19"/>
          <p:cNvSpPr/>
          <p:nvPr/>
        </p:nvSpPr>
        <p:spPr>
          <a:xfrm>
            <a:off x="993438" y="2167573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84842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138" y="214847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8" name="矩形 7"/>
          <p:cNvSpPr/>
          <p:nvPr/>
        </p:nvSpPr>
        <p:spPr>
          <a:xfrm>
            <a:off x="529838" y="1054082"/>
            <a:ext cx="72041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深圳市）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下列说法正确的是（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电荷的移动形成电流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电路中有电压就一定有电流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把一根铜丝均匀拉长后电阻变小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长时间使用的手机发烫，是因为电流的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热效应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55767" y="1133047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53714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000" y="131347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焦耳定律的应用 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816" y="654567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000" y="1464905"/>
            <a:ext cx="78400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广西玉林市）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已知电风扇线圈的电阻为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，若加在该电风扇的电压为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220V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，此时通过的电流为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，则电风扇的电功率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，电风扇连续工作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产生的热量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3337" y="258893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220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281" y="3166510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12000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1194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146" y="53092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560" y="1209212"/>
            <a:ext cx="74946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黑龙江龙东地区）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一个标有“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6V 3W”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的小灯泡，接在电源电压为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9V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的电路中，为使其正常发光，应串联一个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的电阻，该电阻在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秒内产生的热量是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6180" y="236337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4093" y="297409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15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6122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067" y="1675778"/>
            <a:ext cx="3966065" cy="2349682"/>
          </a:xfrm>
          <a:prstGeom prst="rect">
            <a:avLst/>
          </a:prstGeom>
          <a:noFill/>
          <a:ln>
            <a:noFill/>
          </a:ln>
          <a:effectLst>
            <a:outerShdw blurRad="635000" dist="35921" dir="2700000" algn="ctr" rotWithShape="0">
              <a:schemeClr val="bg2">
                <a:alpha val="6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76439" y="464523"/>
            <a:ext cx="748909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生活中，许多用电器接通电源工作时，都会有发热现象产生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。下面这些用电器有什么共同点？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936833" y="4223932"/>
            <a:ext cx="5203784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这些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用电器目的都是利用电来获得热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0257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104304" y="925973"/>
            <a:ext cx="296491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一、电流的热效应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29499" y="1347591"/>
            <a:ext cx="8116514" cy="48736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概念：电流通过导体时，导体发热的现象，叫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电流的热效。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01433" y="1881587"/>
            <a:ext cx="4323447" cy="48736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实质：电能转化为内能。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01433" y="2428216"/>
            <a:ext cx="7277613" cy="48736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030107"/>
                </a:solidFill>
                <a:latin typeface="微软雅黑" pitchFamily="34" charset="-122"/>
                <a:ea typeface="微软雅黑" pitchFamily="34" charset="-122"/>
              </a:rPr>
              <a:t>一切导体中有电流通过时，都会发生电流的热效应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41751" y="3543612"/>
            <a:ext cx="5387227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丝和导线通过电流相同，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为什么电炉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丝热得发红，而导线却几乎不发热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4119" y="2924083"/>
            <a:ext cx="1976230" cy="726611"/>
            <a:chOff x="679278" y="2523067"/>
            <a:chExt cx="1976230" cy="726611"/>
          </a:xfrm>
        </p:grpSpPr>
        <p:pic>
          <p:nvPicPr>
            <p:cNvPr id="13" name="图片 209739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278" y="2523067"/>
              <a:ext cx="1976230" cy="726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049541"/>
            <p:cNvSpPr>
              <a:spLocks noChangeArrowheads="1"/>
            </p:cNvSpPr>
            <p:nvPr/>
          </p:nvSpPr>
          <p:spPr bwMode="auto">
            <a:xfrm>
              <a:off x="840313" y="2646182"/>
              <a:ext cx="1513420" cy="49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/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观察思考</a:t>
              </a:r>
              <a:endParaRPr lang="zh-CN" altLang="zh-CN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1" r="20102" b="1042"/>
          <a:stretch/>
        </p:blipFill>
        <p:spPr bwMode="auto">
          <a:xfrm>
            <a:off x="5943371" y="3182781"/>
            <a:ext cx="2502642" cy="1383572"/>
          </a:xfrm>
          <a:prstGeom prst="rect">
            <a:avLst/>
          </a:prstGeom>
          <a:noFill/>
          <a:ln>
            <a:noFill/>
          </a:ln>
          <a:effectLst>
            <a:outerShdw blurRad="558800" dist="35921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104557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  <p:bldP spid="10" grpId="0" build="p" autoUpdateAnimBg="0"/>
      <p:bldP spid="11" grpId="0" build="p" autoUpdateAnimBg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35663" y="807568"/>
            <a:ext cx="645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电流通过导体时产生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热量跟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什么因素有关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8524" y="807567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-34290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提出问题：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316905" y="284351"/>
            <a:ext cx="2246767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二、焦耳定律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81888" y="2034343"/>
            <a:ext cx="10049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猜想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7839" y="1441330"/>
            <a:ext cx="5338654" cy="1741073"/>
            <a:chOff x="130814" y="2797291"/>
            <a:chExt cx="5338654" cy="1741073"/>
          </a:xfrm>
        </p:grpSpPr>
        <p:sp>
          <p:nvSpPr>
            <p:cNvPr id="8" name="文本框 6153"/>
            <p:cNvSpPr txBox="1"/>
            <p:nvPr/>
          </p:nvSpPr>
          <p:spPr>
            <a:xfrm>
              <a:off x="2710056" y="2797291"/>
              <a:ext cx="176943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导体的电阻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726364" y="3445348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导体中电流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743200" y="4076699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通电的时间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98026" y="3352090"/>
              <a:ext cx="87144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有关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左大括号 11"/>
            <p:cNvSpPr>
              <a:spLocks/>
            </p:cNvSpPr>
            <p:nvPr/>
          </p:nvSpPr>
          <p:spPr bwMode="auto">
            <a:xfrm>
              <a:off x="2633759" y="2890428"/>
              <a:ext cx="152400" cy="1571506"/>
            </a:xfrm>
            <a:prstGeom prst="leftBrace">
              <a:avLst>
                <a:gd name="adj1" fmla="val 49000"/>
                <a:gd name="adj2" fmla="val 50000"/>
              </a:avLst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zh-CN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0814" y="3405242"/>
              <a:ext cx="264687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电热的大小可能跟</a:t>
              </a:r>
            </a:p>
          </p:txBody>
        </p:sp>
      </p:grp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4079" y="3182403"/>
            <a:ext cx="1571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设计实验：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204845" y="3775068"/>
            <a:ext cx="242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）实验方法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57640" y="4236734"/>
            <a:ext cx="7829623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物理量可能与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多个因素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有关时，采用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控制变量法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4094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86261" y="691900"/>
            <a:ext cx="8644472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把电热传递给气体（或液体），把</a:t>
            </a:r>
            <a:r>
              <a:rPr lang="zh-CN" altLang="en-US" dirty="0" smtClean="0"/>
              <a:t>比较电热的多少转化为</a:t>
            </a:r>
            <a:r>
              <a:rPr lang="zh-CN" altLang="en-US" dirty="0"/>
              <a:t>比较</a:t>
            </a:r>
            <a:r>
              <a:rPr lang="zh-CN" altLang="en-US" dirty="0" smtClean="0"/>
              <a:t>气体</a:t>
            </a:r>
            <a:r>
              <a:rPr lang="zh-CN" altLang="en-US" dirty="0"/>
              <a:t>（或液体）受热</a:t>
            </a:r>
            <a:r>
              <a:rPr lang="zh-CN" altLang="en-US" dirty="0" smtClean="0"/>
              <a:t>膨胀程度</a:t>
            </a:r>
            <a:r>
              <a:rPr lang="en-US" dirty="0" smtClean="0"/>
              <a:t>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6757" y="150235"/>
            <a:ext cx="6062134" cy="60939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对不易测量或观察的物理量，采用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法。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-14332" y="1762321"/>
            <a:ext cx="242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）实验方案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2577" y="2150385"/>
            <a:ext cx="4075919" cy="2671458"/>
            <a:chOff x="432577" y="2150385"/>
            <a:chExt cx="4075919" cy="2671458"/>
          </a:xfrm>
        </p:grpSpPr>
        <p:grpSp>
          <p:nvGrpSpPr>
            <p:cNvPr id="10" name="组合 9"/>
            <p:cNvGrpSpPr/>
            <p:nvPr/>
          </p:nvGrpSpPr>
          <p:grpSpPr>
            <a:xfrm>
              <a:off x="1872414" y="2150385"/>
              <a:ext cx="1732265" cy="1623690"/>
              <a:chOff x="3308312" y="2087292"/>
              <a:chExt cx="1732265" cy="1684840"/>
            </a:xfrm>
          </p:grpSpPr>
          <p:pic>
            <p:nvPicPr>
              <p:cNvPr id="6" name="Picture 2"/>
              <p:cNvPicPr preferRelativeResize="0"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8312" y="2087292"/>
                <a:ext cx="1732265" cy="12231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84200" dist="35921" dir="2700000" sx="1000" sy="1000" algn="ctr" rotWithShape="0">
                  <a:schemeClr val="bg2">
                    <a:alpha val="59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矩形 7"/>
              <p:cNvSpPr/>
              <p:nvPr/>
            </p:nvSpPr>
            <p:spPr>
              <a:xfrm>
                <a:off x="3536484" y="3310467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方案一</a:t>
                </a:r>
                <a:endPara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432577" y="3806180"/>
              <a:ext cx="407591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/>
              <a:r>
                <a:rPr lang="zh-CN" altLang="zh-CN" sz="2000" dirty="0">
                  <a:latin typeface="微软雅黑" pitchFamily="34" charset="-122"/>
                  <a:ea typeface="微软雅黑" pitchFamily="34" charset="-122"/>
                </a:rPr>
                <a:t>方案一：电阻丝加热密封容器中的空气，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 U</a:t>
              </a:r>
              <a:r>
                <a:rPr lang="zh-CN" altLang="zh-CN" sz="2000" dirty="0">
                  <a:latin typeface="微软雅黑" pitchFamily="34" charset="-122"/>
                  <a:ea typeface="微软雅黑" pitchFamily="34" charset="-122"/>
                </a:rPr>
                <a:t>形管中液面形成高度差；液面差越大，产生的热量越多。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14317" y="1993153"/>
            <a:ext cx="3886200" cy="2828689"/>
            <a:chOff x="4614317" y="1993153"/>
            <a:chExt cx="3886200" cy="2828689"/>
          </a:xfrm>
        </p:grpSpPr>
        <p:grpSp>
          <p:nvGrpSpPr>
            <p:cNvPr id="11" name="组合 10"/>
            <p:cNvGrpSpPr/>
            <p:nvPr/>
          </p:nvGrpSpPr>
          <p:grpSpPr>
            <a:xfrm>
              <a:off x="5469986" y="1993153"/>
              <a:ext cx="1800000" cy="1704547"/>
              <a:chOff x="6046227" y="2043358"/>
              <a:chExt cx="1800000" cy="1901665"/>
            </a:xfrm>
          </p:grpSpPr>
          <p:pic>
            <p:nvPicPr>
              <p:cNvPr id="7" name="Picture 3"/>
              <p:cNvPicPr preferRelativeResize="0">
                <a:picLocks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20" t="8665" r="673" b="1151"/>
              <a:stretch/>
            </p:blipFill>
            <p:spPr bwMode="auto">
              <a:xfrm>
                <a:off x="6046227" y="2043358"/>
                <a:ext cx="1800000" cy="14400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84200" dist="35921" dir="2700000" sx="1000" sy="1000" algn="ctr" rotWithShape="0">
                  <a:schemeClr val="bg2">
                    <a:alpha val="59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6281134" y="3483358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方案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二</a:t>
                </a:r>
                <a:endPara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614317" y="3806179"/>
              <a:ext cx="38862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/>
              <a:r>
                <a:rPr lang="zh-CN" altLang="zh-CN" sz="2000" dirty="0">
                  <a:latin typeface="微软雅黑" pitchFamily="34" charset="-122"/>
                  <a:ea typeface="微软雅黑" pitchFamily="34" charset="-122"/>
                </a:rPr>
                <a:t>方案二：烧瓶内装有煤油，电阻丝产生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热量使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其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温度</a:t>
              </a:r>
              <a:r>
                <a:rPr lang="zh-CN" altLang="zh-CN" sz="2000" dirty="0">
                  <a:latin typeface="微软雅黑" pitchFamily="34" charset="-122"/>
                  <a:ea typeface="微软雅黑" pitchFamily="34" charset="-122"/>
                </a:rPr>
                <a:t>升高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，温度</a:t>
              </a:r>
              <a:r>
                <a:rPr lang="zh-CN" altLang="zh-CN" sz="2000" dirty="0">
                  <a:latin typeface="微软雅黑" pitchFamily="34" charset="-122"/>
                  <a:ea typeface="微软雅黑" pitchFamily="34" charset="-122"/>
                </a:rPr>
                <a:t>越高，产生热量的越多。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2545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067" y="201769"/>
            <a:ext cx="744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以上两种方案中，加热空气快？还是加热煤油速度快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哪种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方案效果更明显？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1268" y="801933"/>
            <a:ext cx="2844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所以，选择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方案一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1517" y="1402098"/>
            <a:ext cx="1571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演示实验：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517" y="1905483"/>
            <a:ext cx="5524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探究产生热量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的关系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"/>
          <a:stretch/>
        </p:blipFill>
        <p:spPr bwMode="auto">
          <a:xfrm>
            <a:off x="1714207" y="2519914"/>
            <a:ext cx="2044700" cy="131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 descr="099040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68" y="2367148"/>
            <a:ext cx="2131482" cy="138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404188" y="4113623"/>
            <a:ext cx="5604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不变的量是：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   _________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3358798" y="403848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4340014" y="399656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通电时间</a:t>
            </a:r>
          </a:p>
        </p:txBody>
      </p:sp>
    </p:spTree>
    <p:extLst>
      <p:ext uri="{BB962C8B-B14F-4D97-AF65-F5344CB8AC3E}">
        <p14:creationId xmlns:p14="http://schemas.microsoft.com/office/powerpoint/2010/main" val="3799452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6" grpId="0" bldLvl="0"/>
      <p:bldP spid="27" grpId="0" bldLvl="0"/>
      <p:bldP spid="2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5971" y="38260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记录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282181"/>
              </p:ext>
            </p:extLst>
          </p:nvPr>
        </p:nvGraphicFramePr>
        <p:xfrm>
          <a:off x="2517881" y="613432"/>
          <a:ext cx="4797319" cy="3200400"/>
        </p:xfrm>
        <a:graphic>
          <a:graphicData uri="http://schemas.openxmlformats.org/drawingml/2006/table">
            <a:tbl>
              <a:tblPr/>
              <a:tblGrid>
                <a:gridCol w="2910107"/>
                <a:gridCol w="835264"/>
                <a:gridCol w="1051948"/>
              </a:tblGrid>
              <a:tr h="4069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电流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I/A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相等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0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电阻丝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2400" baseline="-25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2400" baseline="-25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电阻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Ω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液柱高度差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小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大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产生热量（多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少）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少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多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24985" y="3710483"/>
            <a:ext cx="7860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③实验结论：在电流和通电时间相同时，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越大，电流通过电阻产生的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热量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越多。</a:t>
            </a:r>
          </a:p>
        </p:txBody>
      </p:sp>
    </p:spTree>
    <p:extLst>
      <p:ext uri="{BB962C8B-B14F-4D97-AF65-F5344CB8AC3E}">
        <p14:creationId xmlns:p14="http://schemas.microsoft.com/office/powerpoint/2010/main" val="1736929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797" y="217098"/>
            <a:ext cx="5448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探究产生热量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与电流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的关系</a:t>
            </a:r>
          </a:p>
        </p:txBody>
      </p:sp>
      <p:sp>
        <p:nvSpPr>
          <p:cNvPr id="3" name="Text Box 41"/>
          <p:cNvSpPr txBox="1">
            <a:spLocks noChangeArrowheads="1"/>
          </p:cNvSpPr>
          <p:nvPr/>
        </p:nvSpPr>
        <p:spPr bwMode="auto">
          <a:xfrm>
            <a:off x="191312" y="745068"/>
            <a:ext cx="601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不变的量是：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___________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42"/>
          <p:cNvSpPr txBox="1">
            <a:spLocks noChangeArrowheads="1"/>
          </p:cNvSpPr>
          <p:nvPr/>
        </p:nvSpPr>
        <p:spPr bwMode="auto">
          <a:xfrm>
            <a:off x="3042634" y="71966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</a:p>
        </p:txBody>
      </p:sp>
      <p:sp>
        <p:nvSpPr>
          <p:cNvPr id="5" name="Text Box 43"/>
          <p:cNvSpPr txBox="1">
            <a:spLocks noChangeArrowheads="1"/>
          </p:cNvSpPr>
          <p:nvPr/>
        </p:nvSpPr>
        <p:spPr bwMode="auto">
          <a:xfrm>
            <a:off x="4202781" y="67876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通电时间</a:t>
            </a:r>
          </a:p>
        </p:txBody>
      </p:sp>
      <p:pic>
        <p:nvPicPr>
          <p:cNvPr id="12290" name="Picture 2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96" y="1206733"/>
            <a:ext cx="180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8" descr="Z0XQN}J~F[C9A0~RD7`PWY9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67" y="1181334"/>
            <a:ext cx="1671058" cy="1337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436658"/>
              </p:ext>
            </p:extLst>
          </p:nvPr>
        </p:nvGraphicFramePr>
        <p:xfrm>
          <a:off x="2625087" y="2646733"/>
          <a:ext cx="4313276" cy="2514600"/>
        </p:xfrm>
        <a:graphic>
          <a:graphicData uri="http://schemas.openxmlformats.org/drawingml/2006/table">
            <a:tbl>
              <a:tblPr/>
              <a:tblGrid>
                <a:gridCol w="2274516"/>
                <a:gridCol w="1018934"/>
                <a:gridCol w="1019826"/>
              </a:tblGrid>
              <a:tr h="42161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电阻相同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R1=R2=5</a:t>
                      </a: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Ω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4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电阻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R/</a:t>
                      </a: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Ω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R1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R2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电流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I/A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液柱高度差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大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小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产生热量（多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少）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多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少</a:t>
                      </a:r>
                      <a:endParaRPr lang="zh-CN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26312" y="313760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记录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9879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1379</Words>
  <Application>Microsoft Office PowerPoint</Application>
  <PresentationFormat>自定义</PresentationFormat>
  <Paragraphs>171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100</cp:revision>
  <dcterms:created xsi:type="dcterms:W3CDTF">2019-04-02T02:49:40Z</dcterms:created>
  <dcterms:modified xsi:type="dcterms:W3CDTF">2019-12-30T12:31:12Z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